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66" r:id="rId4"/>
    <p:sldId id="275" r:id="rId5"/>
    <p:sldId id="276" r:id="rId6"/>
    <p:sldId id="282" r:id="rId7"/>
    <p:sldId id="277" r:id="rId8"/>
    <p:sldId id="269" r:id="rId9"/>
    <p:sldId id="270" r:id="rId10"/>
    <p:sldId id="272" r:id="rId11"/>
    <p:sldId id="278" r:id="rId12"/>
    <p:sldId id="279" r:id="rId13"/>
    <p:sldId id="280" r:id="rId14"/>
    <p:sldId id="281" r:id="rId15"/>
    <p:sldId id="267" r:id="rId16"/>
    <p:sldId id="264" r:id="rId17"/>
    <p:sldId id="263" r:id="rId18"/>
    <p:sldId id="262" r:id="rId19"/>
    <p:sldId id="261" r:id="rId20"/>
    <p:sldId id="273" r:id="rId21"/>
    <p:sldId id="274" r:id="rId22"/>
    <p:sldId id="268" r:id="rId23"/>
    <p:sldId id="271" r:id="rId24"/>
    <p:sldId id="265" r:id="rId25"/>
    <p:sldId id="260" r:id="rId26"/>
    <p:sldId id="259" r:id="rId27"/>
    <p:sldId id="258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78" d="100"/>
          <a:sy n="78" d="100"/>
        </p:scale>
        <p:origin x="161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79FE9-F961-492E-A770-425AE05D9208}" type="datetimeFigureOut">
              <a:rPr lang="fr-FR" smtClean="0"/>
              <a:t>01/06/2024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E5EC4-7AFA-42AA-AD12-14DEF0946A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6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6D4032C-71AE-4A8A-AC25-F2236FAC0992}" type="datetime1">
              <a:rPr lang="fr-FR" smtClean="0"/>
              <a:t>01/06/2024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65199-DFA8-4BA8-8D99-351646539117}" type="datetime1">
              <a:rPr lang="fr-FR" smtClean="0"/>
              <a:t>01/06/2024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662-8588-435F-911E-02E6BDE9E49D}" type="datetime1">
              <a:rPr lang="fr-FR" smtClean="0"/>
              <a:t>01/06/2024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04A9-F063-454C-A77D-DFDDFE81157C}" type="datetime1">
              <a:rPr lang="fr-FR" smtClean="0"/>
              <a:t>01/06/2024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6125D49-869F-4C0B-9D4E-39E4E0DE20C1}" type="datetime1">
              <a:rPr lang="fr-FR" smtClean="0"/>
              <a:t>01/06/2024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2E995-6912-44E1-89EF-A1C5089E17FA}" type="datetime1">
              <a:rPr lang="fr-FR" smtClean="0"/>
              <a:t>01/06/2024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6052-34A7-4633-88B2-8325D1337CF6}" type="datetime1">
              <a:rPr lang="fr-FR" smtClean="0"/>
              <a:t>01/06/2024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F2BE-5B5E-4C23-BFA5-08590945CB22}" type="datetime1">
              <a:rPr lang="fr-FR" smtClean="0"/>
              <a:t>01/06/2024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EB5D-362B-4ABD-B2E3-70A356077ABB}" type="datetime1">
              <a:rPr lang="fr-FR" smtClean="0"/>
              <a:t>01/06/2024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D8381-12F1-4183-82AB-8C0C414CB276}" type="datetime1">
              <a:rPr lang="fr-FR" smtClean="0"/>
              <a:t>01/06/2024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87267-B2F5-4FB4-9821-FB166E5DB2C9}" type="datetime1">
              <a:rPr lang="fr-FR" smtClean="0"/>
              <a:t>01/06/2024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0E35EC-6918-4991-B225-A46CFC2E828B}" type="datetime1">
              <a:rPr lang="fr-FR" smtClean="0"/>
              <a:t>01/06/2024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/>
              <a:t>Journée Robert Maigne - 2024 - 1er juin</a:t>
            </a: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4B3890C-48F5-4C65-8B1F-23D47CA1B9F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3717032"/>
            <a:ext cx="7416824" cy="990600"/>
          </a:xfrm>
        </p:spPr>
        <p:txBody>
          <a:bodyPr>
            <a:noAutofit/>
          </a:bodyPr>
          <a:lstStyle/>
          <a:p>
            <a:pPr algn="l"/>
            <a:r>
              <a:rPr lang="fr-FR" sz="3100" b="1" dirty="0"/>
              <a:t>Apport de la médecine manuelle dans la gestuelle sportive au quotidien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Dr Denis EVRARD, DIU Reims-Nancy</a:t>
            </a:r>
          </a:p>
        </p:txBody>
      </p:sp>
      <p:pic>
        <p:nvPicPr>
          <p:cNvPr id="24578" name="Picture 2" descr="17 100+ Photos De Sportif Humour Photos, taleaux et images libre de droits  - iSt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8640"/>
            <a:ext cx="5019888" cy="3428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Autofit/>
          </a:bodyPr>
          <a:lstStyle/>
          <a:p>
            <a:r>
              <a:rPr lang="fr-FR" sz="3600" b="1" dirty="0"/>
              <a:t>L’inhibition motrice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>
            <a:normAutofit lnSpcReduction="10000"/>
          </a:bodyPr>
          <a:lstStyle/>
          <a:p>
            <a:r>
              <a:rPr lang="fr-FR" dirty="0"/>
              <a:t>4 = Possibilité de vaincre une résistance supérieure à la pesanteur mais la force réalisée reste déficitaire.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              Situation d’inhibition motrice</a:t>
            </a:r>
          </a:p>
          <a:p>
            <a:endParaRPr lang="fr-FR" dirty="0"/>
          </a:p>
          <a:p>
            <a:r>
              <a:rPr lang="fr-FR" dirty="0"/>
              <a:t>5 = Capacité du muscle à accomplir le mouvement dans toute l'amplitude et de vaincre une contrainte d'intensité </a:t>
            </a:r>
            <a:r>
              <a:rPr lang="fr-FR" i="1" dirty="0">
                <a:solidFill>
                  <a:srgbClr val="FF0000"/>
                </a:solidFill>
              </a:rPr>
              <a:t>sous-maximale (légèrement plus faible que le côté sain)</a:t>
            </a:r>
            <a:r>
              <a:rPr lang="fr-FR" i="1" dirty="0"/>
              <a:t>.</a:t>
            </a:r>
          </a:p>
          <a:p>
            <a:r>
              <a:rPr lang="fr-FR" i="1" dirty="0"/>
              <a:t> </a:t>
            </a:r>
            <a:r>
              <a:rPr lang="fr-FR" i="1" dirty="0">
                <a:solidFill>
                  <a:srgbClr val="FF0000"/>
                </a:solidFill>
              </a:rPr>
              <a:t>De plus, le muscle devient capable de s'épuiser.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CA2BED6F-76C7-06B8-9DCA-8DF9CEEACD14}"/>
              </a:ext>
            </a:extLst>
          </p:cNvPr>
          <p:cNvSpPr/>
          <p:nvPr/>
        </p:nvSpPr>
        <p:spPr>
          <a:xfrm>
            <a:off x="827584" y="2945892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AF4211-7160-D0FE-72B5-0D7D20240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5AFCED-22A9-A90F-4124-90B730351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770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2452C-DBDF-B01E-382E-84F9A7AC1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L’inhibition motrice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2C3641-AF97-6583-83B0-EFB60DCC9AB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96112"/>
          </a:xfrm>
        </p:spPr>
        <p:txBody>
          <a:bodyPr/>
          <a:lstStyle/>
          <a:p>
            <a:r>
              <a:rPr lang="fr-FR" dirty="0"/>
              <a:t>Exemple du muscle grand pectoral</a:t>
            </a:r>
          </a:p>
          <a:p>
            <a:r>
              <a:rPr lang="fr-FR" dirty="0"/>
              <a:t>Myalgie et cordons myalgiques d’origine C5/C6</a:t>
            </a:r>
          </a:p>
          <a:p>
            <a:r>
              <a:rPr lang="fr-FR" dirty="0"/>
              <a:t>innervation nerfs pectoraux latéral et médial, racine C5/C6/C7/C8/T1</a:t>
            </a:r>
          </a:p>
          <a:p>
            <a:endParaRPr lang="fr-FR" dirty="0"/>
          </a:p>
          <a:p>
            <a:r>
              <a:rPr lang="fr-FR" dirty="0"/>
              <a:t>Attention aux risques de confusion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9F6063-80F4-76FE-E14E-963B4D76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0B7294-A04A-47E0-C633-5384EEF33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35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A2452C-DBDF-B01E-382E-84F9A7AC1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L’inhibition motrice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2C3641-AF97-6583-83B0-EFB60DCC9AB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Le muscle transverse de l'abdomen : </a:t>
            </a:r>
          </a:p>
          <a:p>
            <a:r>
              <a:rPr lang="fr-FR" dirty="0"/>
              <a:t>innervé par les branches des cinq derniers nerfs intercostaux, le nerf sous-costal (T12) et les nerfs </a:t>
            </a:r>
            <a:r>
              <a:rPr lang="fr-FR" dirty="0" err="1"/>
              <a:t>iléohypogastrique</a:t>
            </a:r>
            <a:r>
              <a:rPr lang="fr-FR" dirty="0"/>
              <a:t> et </a:t>
            </a:r>
            <a:r>
              <a:rPr lang="fr-FR" dirty="0" err="1"/>
              <a:t>iléoinguinal</a:t>
            </a:r>
            <a:r>
              <a:rPr lang="fr-FR" dirty="0"/>
              <a:t> (L1)</a:t>
            </a:r>
          </a:p>
          <a:p>
            <a:r>
              <a:rPr lang="fr-FR" dirty="0"/>
              <a:t>Et donc peut participer à un syndrome de </a:t>
            </a:r>
            <a:r>
              <a:rPr lang="fr-FR" dirty="0" err="1"/>
              <a:t>Maigne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18C7CCB-F52D-FB12-EC39-98C15C47C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2FD75B-E99B-4F9E-E643-7DE827B3A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530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7A514-6D29-69E5-2073-190E22A52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Et le sympathique dans tout ça….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2CB3EB-635D-84F0-FD6F-9BFE343A74D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En plus de ces différents risques de confusion dépendant de l’origine radiculaire ou articulaire postérieur</a:t>
            </a:r>
          </a:p>
          <a:p>
            <a:endParaRPr lang="fr-FR" dirty="0"/>
          </a:p>
          <a:p>
            <a:r>
              <a:rPr lang="fr-FR" dirty="0"/>
              <a:t>Les chaines sympathiques (globalement </a:t>
            </a:r>
            <a:r>
              <a:rPr lang="fr-FR" sz="4000" b="1" dirty="0"/>
              <a:t>+</a:t>
            </a:r>
            <a:r>
              <a:rPr lang="fr-FR" dirty="0"/>
              <a:t>) et parasympathiques (globalement </a:t>
            </a:r>
            <a:r>
              <a:rPr lang="fr-FR" sz="4000" b="1" dirty="0"/>
              <a:t>-</a:t>
            </a:r>
            <a:r>
              <a:rPr lang="fr-FR" dirty="0"/>
              <a:t>) peuvent « déplacer » la symptomatologie.</a:t>
            </a:r>
            <a:endParaRPr lang="fr-FR" sz="5000" b="1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B08B1C-730B-E12F-81C2-B46F52EEE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 Robert </a:t>
            </a:r>
            <a:r>
              <a:rPr lang="fr-FR" dirty="0" err="1"/>
              <a:t>Maigne</a:t>
            </a:r>
            <a:r>
              <a:rPr lang="fr-FR" dirty="0"/>
              <a:t> - 2024 - 1er juin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78DAE6-1DB3-7C0E-9F45-FA55055C5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122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163B7-4011-5861-4C01-ED1BA9D50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/>
              <a:t>Donc , pour le sportif du quotidien…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B9795E-2E94-60C1-7B6C-305E8606AA8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/>
          <a:lstStyle/>
          <a:p>
            <a:r>
              <a:rPr lang="fr-FR" dirty="0"/>
              <a:t>L’ostéopathie médicale devient essentielle, d’abord au stade diagnostique où nous disposons d’armes multiples</a:t>
            </a:r>
          </a:p>
          <a:p>
            <a:endParaRPr lang="fr-FR" dirty="0"/>
          </a:p>
          <a:p>
            <a:r>
              <a:rPr lang="fr-FR" dirty="0"/>
              <a:t>A fortiori au stade thérapeutique, pour laquelle, nos armes sont tout aussi variées.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C0B90EA-9462-E4DE-6103-3B3A3799D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7BD8ECF-EC4C-88F1-D612-D3A28901D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765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Pour éviter ça</a:t>
            </a:r>
          </a:p>
        </p:txBody>
      </p:sp>
      <p:pic>
        <p:nvPicPr>
          <p:cNvPr id="1028" name="Picture 4" descr="LES COURSES ET LES CARTES - Contes pour Monique et Pierre - N° 106 - Le  blog d'Hélène Lou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0029" y="1340768"/>
            <a:ext cx="6336704" cy="4752528"/>
          </a:xfrm>
          <a:prstGeom prst="rect">
            <a:avLst/>
          </a:prstGeom>
          <a:noFill/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BFFD60F-B9B8-B9AD-77BE-8045F8E67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82A7A0-902D-E29E-8B7B-57C384579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A2A8735-2963-598D-7D93-66D862DB7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0F114BC-A9F7-1718-8737-890286CDF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3D89F8-9A43-7216-A228-FFD3E358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339A223-F28A-89D8-DB12-8B8EB9B2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8277681-7192-8F19-D920-AAE3D468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18BE708-F59E-90F5-75C8-5BEE70DBE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59EDD7-9251-CEF5-CB89-6C611476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22EC7A-55BF-5D6A-3DA6-A66531DFD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La reprise du sport à 40 ans</a:t>
            </a:r>
          </a:p>
          <a:p>
            <a:r>
              <a:rPr lang="fr-FR" dirty="0"/>
              <a:t>Le passage de la compétition au sport loisir</a:t>
            </a:r>
          </a:p>
          <a:p>
            <a:r>
              <a:rPr lang="fr-FR" dirty="0"/>
              <a:t>Le temps retrouvé : </a:t>
            </a:r>
          </a:p>
          <a:p>
            <a:pPr lvl="1"/>
            <a:r>
              <a:rPr lang="fr-FR" dirty="0"/>
              <a:t>enfants autonomes, </a:t>
            </a:r>
          </a:p>
          <a:p>
            <a:pPr lvl="1"/>
            <a:r>
              <a:rPr lang="fr-FR" dirty="0"/>
              <a:t>mise en retraite, </a:t>
            </a:r>
          </a:p>
          <a:p>
            <a:pPr lvl="1"/>
            <a:r>
              <a:rPr lang="fr-FR" dirty="0"/>
              <a:t>reprise en main d’un corps abandonné…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Pour que le sport devienne un plaisir et non un échec, donc une activité physique plaisante, sans douleur, et donc pérenne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F556CA4-1A75-FE83-0569-31A1C1354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 Robert </a:t>
            </a:r>
            <a:r>
              <a:rPr lang="fr-FR" dirty="0" err="1"/>
              <a:t>Maigne</a:t>
            </a:r>
            <a:r>
              <a:rPr lang="fr-FR"/>
              <a:t>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B72E084-6B93-F473-26F7-114909E8C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9FCCDC-F3A1-3C3A-FA95-139A5A14A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C6/C7 (nerf médian : C5 à T1)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27AAA-CCF6-2C23-8B64-269C7F665C0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Radiaux</a:t>
            </a:r>
          </a:p>
          <a:p>
            <a:r>
              <a:rPr lang="fr-FR" dirty="0"/>
              <a:t>Supinateur</a:t>
            </a:r>
          </a:p>
          <a:p>
            <a:r>
              <a:rPr lang="fr-FR" dirty="0" err="1"/>
              <a:t>Brachio-radial</a:t>
            </a:r>
            <a:endParaRPr lang="fr-FR" dirty="0"/>
          </a:p>
          <a:p>
            <a:r>
              <a:rPr lang="fr-FR" dirty="0"/>
              <a:t>Long + court extenseur radial du carpe 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C0DC724-C546-6BA0-C0C5-8F74D20B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0D1D23-AC24-AB19-FB95-755272FD8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886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950F42-E7D3-1A81-759E-66C368C76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D51386-0404-8F3D-B2BC-F6B25E83935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Golf : </a:t>
            </a:r>
          </a:p>
          <a:p>
            <a:r>
              <a:rPr lang="fr-FR" dirty="0"/>
              <a:t> Le muscle transverse de l'abdomen est innervé par les branches des cinq derniers nerfs intercostaux, le nerf sous-costal et les nerfs </a:t>
            </a:r>
            <a:r>
              <a:rPr lang="fr-FR" dirty="0" err="1"/>
              <a:t>iléohypogastrique</a:t>
            </a:r>
            <a:r>
              <a:rPr lang="fr-FR" dirty="0"/>
              <a:t> et </a:t>
            </a:r>
            <a:r>
              <a:rPr lang="fr-FR" dirty="0" err="1"/>
              <a:t>iléoinguinal</a:t>
            </a:r>
            <a:r>
              <a:rPr lang="fr-FR" dirty="0"/>
              <a:t>. L1 + Nerf sous costal T12</a:t>
            </a:r>
          </a:p>
          <a:p>
            <a:r>
              <a:rPr lang="fr-FR" dirty="0"/>
              <a:t>Inhibition motrice + limitation rotation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3535115-90CC-C268-9A54-15D0BF679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5B3DBB-204A-0B17-423C-6670371B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87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Gilles Simon 2010 finale open Metz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1° set :7/5</a:t>
            </a:r>
          </a:p>
          <a:p>
            <a:r>
              <a:rPr lang="fr-FR" dirty="0"/>
              <a:t>2° set : 4/6, perte du set, beaucoup de </a:t>
            </a:r>
            <a:r>
              <a:rPr lang="fr-FR"/>
              <a:t>fautes directes en </a:t>
            </a:r>
            <a:r>
              <a:rPr lang="fr-FR" dirty="0"/>
              <a:t>ligne de fond</a:t>
            </a:r>
          </a:p>
          <a:p>
            <a:r>
              <a:rPr lang="fr-FR" dirty="0"/>
              <a:t>3° set : 6/1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Que s’est-il passé entre le 2° et le 3° set 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3597BD-9E9F-3C46-EBAB-6267C287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2E61C6-1F1F-79F2-B109-9C520495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31538C-20DA-B7AF-D295-05E7AF077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Enraidissement articulaire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C1573D-C0CE-27E3-E760-1C772B1374F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Exemple du football, le joueur amateur de 50 ans qui ne peut courir et frapper la balle pour défaut d’amplitude de hanche</a:t>
            </a:r>
          </a:p>
          <a:p>
            <a:r>
              <a:rPr lang="fr-FR" dirty="0"/>
              <a:t>Examen de hanche : limitation de rotation médiale par douleur dans la région trochantérienne</a:t>
            </a:r>
          </a:p>
          <a:p>
            <a:r>
              <a:rPr lang="fr-FR" dirty="0"/>
              <a:t>Radiographie de hanche : coxarthrose </a:t>
            </a:r>
            <a:r>
              <a:rPr lang="fr-FR" dirty="0" err="1"/>
              <a:t>ultramodeste</a:t>
            </a:r>
            <a:endParaRPr lang="fr-FR" dirty="0"/>
          </a:p>
          <a:p>
            <a:r>
              <a:rPr lang="fr-FR" dirty="0"/>
              <a:t>Examen clinique ostéopathique : </a:t>
            </a:r>
            <a:r>
              <a:rPr lang="fr-FR" dirty="0" err="1"/>
              <a:t>cellulo-tenalgie</a:t>
            </a:r>
            <a:r>
              <a:rPr lang="fr-FR" dirty="0"/>
              <a:t> de la région du tenseur du </a:t>
            </a:r>
            <a:r>
              <a:rPr lang="fr-FR" dirty="0" err="1"/>
              <a:t>facia-lata</a:t>
            </a:r>
            <a:r>
              <a:rPr lang="fr-FR" dirty="0"/>
              <a:t> et DIM T12/L1 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ABA23C-1EDB-AB46-259E-FD81947F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90F905-0BD6-9A58-8D6F-5114AAC16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22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Épaule dominante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tennis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5E04CD-E5CD-B5EE-BD59-A93613A21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B713C7-D7F2-DADB-B2BD-EA15C24A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41C0EE-BCCE-15FB-2E4C-A3076F289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6A5683-7445-D83D-3F74-813696016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5CF9D6-5F30-7593-C00C-8CADEB2D2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57399EF-DD01-7B94-D1CB-AAA86D58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CE4287-0ADF-4800-9986-F95BEB58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014998-B835-DF3F-ADE2-E5E7333E7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/>
              <a:t>L’ostéopathie médicale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168120"/>
          </a:xfrm>
        </p:spPr>
        <p:txBody>
          <a:bodyPr>
            <a:normAutofit/>
          </a:bodyPr>
          <a:lstStyle/>
          <a:p>
            <a:r>
              <a:rPr lang="fr-FR" dirty="0"/>
              <a:t>Sans rechercher la performance à tout prix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dirty="0"/>
              <a:t>Améliorer les mobilités articulaires</a:t>
            </a:r>
          </a:p>
          <a:p>
            <a:pPr lvl="1"/>
            <a:r>
              <a:rPr lang="fr-FR" dirty="0"/>
              <a:t>Effacer les ténalgies et ténopathies</a:t>
            </a:r>
          </a:p>
          <a:p>
            <a:pPr lvl="1"/>
            <a:r>
              <a:rPr lang="fr-FR" dirty="0"/>
              <a:t>Atténuer les douleurs, articulaires et musculaires</a:t>
            </a:r>
          </a:p>
          <a:p>
            <a:pPr lvl="1"/>
            <a:r>
              <a:rPr lang="fr-FR" dirty="0"/>
              <a:t>Lever les inhibitions motrices</a:t>
            </a:r>
          </a:p>
          <a:p>
            <a:pPr lvl="1"/>
            <a:r>
              <a:rPr lang="fr-FR" dirty="0"/>
              <a:t>Retrouver l’efficacité musculaire</a:t>
            </a:r>
          </a:p>
          <a:p>
            <a:pPr lvl="1"/>
            <a:r>
              <a:rPr lang="fr-FR" dirty="0"/>
              <a:t>Aider à restituer une précision gestuelle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1CEE21-9084-FF8C-0EC0-6846D7AD5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3B4BD5-7B3D-C98F-6A64-E8C09F1EC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456556-51F0-763A-BDB2-4FDB9090B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800" b="1" dirty="0"/>
              <a:t>Améliorer les mobilités articulaires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C8F287-858C-5EB1-BBB1-8CA95E497FB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8229600" cy="3664064"/>
          </a:xfrm>
        </p:spPr>
        <p:txBody>
          <a:bodyPr/>
          <a:lstStyle/>
          <a:p>
            <a:r>
              <a:rPr lang="fr-FR" dirty="0"/>
              <a:t>- techniques de mobilisation</a:t>
            </a:r>
          </a:p>
          <a:p>
            <a:r>
              <a:rPr lang="fr-FR" dirty="0"/>
              <a:t>- techniques de glissé articulaire</a:t>
            </a:r>
          </a:p>
          <a:p>
            <a:r>
              <a:rPr lang="fr-FR" dirty="0"/>
              <a:t>- techniques </a:t>
            </a:r>
            <a:r>
              <a:rPr lang="fr-FR"/>
              <a:t>de manipulation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753B1AB-2E69-CC56-7EE2-21678397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0DAE105-993B-5221-1853-D4B2B2C7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032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CAE2BF-78D4-8BA9-5D91-3A0EDCBE4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800" b="1" dirty="0"/>
              <a:t>Effacer les ténalgies et ténopathies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A4634F-6BA6-69CC-608E-EB70B7B9306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/>
          <a:lstStyle/>
          <a:p>
            <a:r>
              <a:rPr lang="fr-FR" dirty="0"/>
              <a:t>Massages</a:t>
            </a:r>
          </a:p>
          <a:p>
            <a:r>
              <a:rPr lang="fr-FR" dirty="0"/>
              <a:t>Massages transverses profonds</a:t>
            </a:r>
          </a:p>
          <a:p>
            <a:r>
              <a:rPr lang="fr-FR" dirty="0"/>
              <a:t>Étirements</a:t>
            </a:r>
          </a:p>
          <a:p>
            <a:r>
              <a:rPr lang="fr-FR" dirty="0"/>
              <a:t>Étirements post isométriques</a:t>
            </a:r>
          </a:p>
          <a:p>
            <a:r>
              <a:rPr lang="fr-FR" dirty="0"/>
              <a:t>….</a:t>
            </a:r>
          </a:p>
          <a:p>
            <a:r>
              <a:rPr lang="fr-FR" dirty="0"/>
              <a:t>infiltration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0EB40A-E0E7-E587-047F-13215E4FC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C0DBC03-623F-2B4E-78A9-EAE851F4B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453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F0F651-ECA9-4133-FE8C-7C3C616E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175" y="404664"/>
            <a:ext cx="8229600" cy="990600"/>
          </a:xfrm>
        </p:spPr>
        <p:txBody>
          <a:bodyPr>
            <a:noAutofit/>
          </a:bodyPr>
          <a:lstStyle/>
          <a:p>
            <a:r>
              <a:rPr lang="fr-FR" sz="3600" b="1" dirty="0"/>
              <a:t>Atténuer les douleurs, articulaires et musculaires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7473523-643E-BC67-2D3B-A8CE26991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BA9228D-DD5C-F497-DFA8-6D9C2D7B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3DC1E2F2-C48C-34A1-BE10-EE81AEB9B79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r>
              <a:rPr lang="fr-FR" dirty="0"/>
              <a:t>Massages</a:t>
            </a:r>
          </a:p>
          <a:p>
            <a:r>
              <a:rPr lang="fr-FR" dirty="0"/>
              <a:t>Massages réflexes, </a:t>
            </a:r>
          </a:p>
          <a:p>
            <a:r>
              <a:rPr lang="fr-FR" dirty="0"/>
              <a:t>Étirements post-isométriques</a:t>
            </a:r>
          </a:p>
          <a:p>
            <a:r>
              <a:rPr lang="fr-FR" dirty="0"/>
              <a:t>Positionnement </a:t>
            </a:r>
            <a:r>
              <a:rPr lang="fr-FR"/>
              <a:t>en raccourcissement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602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95246A-A499-1776-0BFE-FD02B43C3A2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4024104"/>
          </a:xfrm>
        </p:spPr>
        <p:txBody>
          <a:bodyPr/>
          <a:lstStyle/>
          <a:p>
            <a:pPr marL="0" indent="0">
              <a:buNone/>
            </a:pPr>
            <a:r>
              <a:rPr lang="fr-FR" sz="2800" b="1" dirty="0"/>
              <a:t> Lever les inhibitions motrices</a:t>
            </a:r>
          </a:p>
          <a:p>
            <a:pPr marL="0" indent="0">
              <a:buNone/>
            </a:pPr>
            <a:r>
              <a:rPr lang="fr-FR" sz="2800" b="1" dirty="0"/>
              <a:t> Retrouver l’efficacité musculaire</a:t>
            </a:r>
          </a:p>
          <a:p>
            <a:pPr marL="0" indent="0">
              <a:buNone/>
            </a:pPr>
            <a:r>
              <a:rPr lang="fr-FR" sz="2800" b="1" dirty="0"/>
              <a:t> Aider à restituer une précision gestuelle</a:t>
            </a:r>
          </a:p>
          <a:p>
            <a:pPr marL="0" indent="0">
              <a:buNone/>
            </a:pPr>
            <a:endParaRPr lang="fr-FR" sz="2800" b="1" dirty="0"/>
          </a:p>
          <a:p>
            <a:pPr marL="0" indent="0">
              <a:buNone/>
            </a:pPr>
            <a:endParaRPr lang="fr-FR" sz="2800" b="1" dirty="0"/>
          </a:p>
          <a:p>
            <a:pPr marL="0" indent="0">
              <a:buNone/>
            </a:pPr>
            <a:endParaRPr lang="fr-FR" sz="2800" b="1" dirty="0"/>
          </a:p>
          <a:p>
            <a:pPr marL="0" indent="0">
              <a:buNone/>
            </a:pPr>
            <a:r>
              <a:rPr lang="fr-FR" sz="2800" dirty="0"/>
              <a:t>Petit rappel …….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80D077-26AF-249C-290F-6EFA90186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99816C5-F74E-6199-F87B-58191F68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656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Autofit/>
          </a:bodyPr>
          <a:lstStyle/>
          <a:p>
            <a:r>
              <a:rPr lang="fr-FR" sz="3600" b="1" dirty="0" err="1"/>
              <a:t>Testing</a:t>
            </a:r>
            <a:r>
              <a:rPr lang="fr-FR" sz="3600" b="1" dirty="0"/>
              <a:t> musculaire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752528"/>
          </a:xfrm>
        </p:spPr>
        <p:txBody>
          <a:bodyPr>
            <a:normAutofit/>
          </a:bodyPr>
          <a:lstStyle/>
          <a:p>
            <a:r>
              <a:rPr lang="fr-FR" dirty="0"/>
              <a:t>0 = Absence de contraction volontaire.</a:t>
            </a:r>
          </a:p>
          <a:p>
            <a:r>
              <a:rPr lang="fr-FR" dirty="0"/>
              <a:t>1 = Contraction faible (visible ou palpable) sans déplacement perceptible. </a:t>
            </a:r>
          </a:p>
          <a:p>
            <a:r>
              <a:rPr lang="fr-FR" dirty="0"/>
              <a:t>2 = Déplacement possible si l'action de la pesanteur est éliminée. </a:t>
            </a:r>
          </a:p>
          <a:p>
            <a:r>
              <a:rPr lang="fr-FR" dirty="0"/>
              <a:t>3 = Déplacement possible contre la pesanteur du segment mobilisé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89B42FE-1DF8-0D69-1C3B-86D2A82C8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B328033-41F9-9C3C-4E68-A4D68B411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Autofit/>
          </a:bodyPr>
          <a:lstStyle/>
          <a:p>
            <a:r>
              <a:rPr lang="fr-FR" sz="3600" b="1" dirty="0" err="1"/>
              <a:t>Testing</a:t>
            </a:r>
            <a:r>
              <a:rPr lang="fr-FR" sz="3600" b="1" dirty="0"/>
              <a:t> musculaire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>
            <a:normAutofit/>
          </a:bodyPr>
          <a:lstStyle/>
          <a:p>
            <a:r>
              <a:rPr lang="fr-FR" dirty="0"/>
              <a:t>4 = Possibilité de vaincre une résistance supérieure à la pesanteur mais la force réalisée reste déficitaire.</a:t>
            </a:r>
          </a:p>
          <a:p>
            <a:r>
              <a:rPr lang="fr-FR" dirty="0"/>
              <a:t>5 = Capacité du muscle à accomplir le mouvement dans toute l'amplitude et de vaincre une contrainte d'intensité maximale (comparable au côté sain).</a:t>
            </a:r>
          </a:p>
          <a:p>
            <a:r>
              <a:rPr lang="fr-FR" dirty="0"/>
              <a:t> De plus, à 5 le muscle devient capable de reproduire l'action plusieurs fois sans s'épuiser.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AED7720-FD28-DF95-6A06-C82975E23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Journée Robert Maigne - 2024 - 1er juin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AE9E913-11D9-1E13-6CA9-4FCD105A1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3890C-48F5-4C65-8B1F-23D47CA1B9F2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562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ersonnalisé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1522</TotalTime>
  <Words>916</Words>
  <Application>Microsoft Office PowerPoint</Application>
  <PresentationFormat>Affichage à l'écran (4:3)</PresentationFormat>
  <Paragraphs>152</Paragraphs>
  <Slides>27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2" baseType="lpstr">
      <vt:lpstr>Calibri</vt:lpstr>
      <vt:lpstr>Trebuchet MS</vt:lpstr>
      <vt:lpstr>Wingdings</vt:lpstr>
      <vt:lpstr>Wingdings 3</vt:lpstr>
      <vt:lpstr>Origine</vt:lpstr>
      <vt:lpstr>Apport de la médecine manuelle dans la gestuelle sportive au quotidien</vt:lpstr>
      <vt:lpstr>Présentation PowerPoint</vt:lpstr>
      <vt:lpstr>L’ostéopathie médicale</vt:lpstr>
      <vt:lpstr>Améliorer les mobilités articulaires</vt:lpstr>
      <vt:lpstr>Effacer les ténalgies et ténopathies</vt:lpstr>
      <vt:lpstr>Atténuer les douleurs, articulaires et musculaires</vt:lpstr>
      <vt:lpstr>Présentation PowerPoint</vt:lpstr>
      <vt:lpstr>Testing musculaire</vt:lpstr>
      <vt:lpstr>Testing musculaire</vt:lpstr>
      <vt:lpstr>L’inhibition motrice</vt:lpstr>
      <vt:lpstr>L’inhibition motrice</vt:lpstr>
      <vt:lpstr>L’inhibition motrice</vt:lpstr>
      <vt:lpstr>Et le sympathique dans tout ça….</vt:lpstr>
      <vt:lpstr>Donc , pour le sportif du quotidien…</vt:lpstr>
      <vt:lpstr>Pour éviter ça</vt:lpstr>
      <vt:lpstr>Présentation PowerPoint</vt:lpstr>
      <vt:lpstr>Présentation PowerPoint</vt:lpstr>
      <vt:lpstr>Présentation PowerPoint</vt:lpstr>
      <vt:lpstr>Présentation PowerPoint</vt:lpstr>
      <vt:lpstr>C6/C7 (nerf médian : C5 à T1)</vt:lpstr>
      <vt:lpstr>Présentation PowerPoint</vt:lpstr>
      <vt:lpstr>Gilles Simon 2010 finale open Metz</vt:lpstr>
      <vt:lpstr>Enraidissement articulaire</vt:lpstr>
      <vt:lpstr>Épaule dominante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devrardlt@outlook.fr</cp:lastModifiedBy>
  <cp:revision>50</cp:revision>
  <dcterms:created xsi:type="dcterms:W3CDTF">2024-03-14T14:31:43Z</dcterms:created>
  <dcterms:modified xsi:type="dcterms:W3CDTF">2024-06-01T05:53:45Z</dcterms:modified>
</cp:coreProperties>
</file>