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68" r:id="rId4"/>
    <p:sldId id="273" r:id="rId5"/>
    <p:sldId id="270" r:id="rId6"/>
    <p:sldId id="264" r:id="rId7"/>
    <p:sldId id="265" r:id="rId8"/>
    <p:sldId id="274" r:id="rId9"/>
    <p:sldId id="275" r:id="rId10"/>
    <p:sldId id="276" r:id="rId11"/>
    <p:sldId id="277" r:id="rId12"/>
    <p:sldId id="278" r:id="rId13"/>
    <p:sldId id="283" r:id="rId14"/>
    <p:sldId id="280" r:id="rId15"/>
    <p:sldId id="287" r:id="rId16"/>
    <p:sldId id="288" r:id="rId17"/>
    <p:sldId id="281" r:id="rId18"/>
    <p:sldId id="279" r:id="rId19"/>
    <p:sldId id="284" r:id="rId20"/>
    <p:sldId id="286" r:id="rId21"/>
    <p:sldId id="289" r:id="rId22"/>
    <p:sldId id="292" r:id="rId23"/>
    <p:sldId id="291" r:id="rId24"/>
    <p:sldId id="293" r:id="rId25"/>
    <p:sldId id="295" r:id="rId26"/>
    <p:sldId id="290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41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52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915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2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44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49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64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56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99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502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89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3F94-4D10-497A-A5F3-443EB16C71FC}" type="datetimeFigureOut">
              <a:rPr lang="fr-FR" smtClean="0"/>
              <a:t>31/05/2024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2523B-0581-484F-B45F-097475F20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46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447188"/>
              </p:ext>
            </p:extLst>
          </p:nvPr>
        </p:nvGraphicFramePr>
        <p:xfrm>
          <a:off x="57290" y="86627"/>
          <a:ext cx="9038585" cy="6660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6159315" imgH="4352464" progId="Acrobat.Document.DC">
                  <p:embed/>
                </p:oleObj>
              </mc:Choice>
              <mc:Fallback>
                <p:oleObj name="Acrobat Document" r:id="rId3" imgW="6159315" imgH="435246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90" y="86627"/>
                        <a:ext cx="9038585" cy="6660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91" y="288754"/>
            <a:ext cx="1495685" cy="73291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9882" y="1223791"/>
            <a:ext cx="1386038" cy="23183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74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013" y="461379"/>
            <a:ext cx="8604985" cy="1325563"/>
          </a:xfrm>
        </p:spPr>
        <p:txBody>
          <a:bodyPr>
            <a:noAutofit/>
          </a:bodyPr>
          <a:lstStyle/>
          <a:p>
            <a:r>
              <a:rPr lang="fr-FR" sz="3000" b="1" dirty="0"/>
              <a:t>Il suffit de se promener dans un magasin de sport pour entrevoir la diversité des chaussures ou chaussons qui au premier coup d’œil affirme leur spécialité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1006" y="2396691"/>
            <a:ext cx="8284344" cy="3780272"/>
          </a:xfrm>
        </p:spPr>
        <p:txBody>
          <a:bodyPr/>
          <a:lstStyle/>
          <a:p>
            <a:r>
              <a:rPr lang="fr-FR" dirty="0"/>
              <a:t>Signalons ici 2 originalités , </a:t>
            </a:r>
            <a:r>
              <a:rPr lang="fr-FR" dirty="0">
                <a:solidFill>
                  <a:srgbClr val="FFFF00"/>
                </a:solidFill>
              </a:rPr>
              <a:t>les chaussons de danse ou d’escalade </a:t>
            </a:r>
            <a:r>
              <a:rPr lang="fr-FR" dirty="0"/>
              <a:t>qui possèdent une semelle très rigide dépourvue de tout amorti … seul moyen de parfaitement lire les appuis car les mécanorécepteurs sont alors parfaitement efficaces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0451" t="2932" r="21851" b="5842"/>
          <a:stretch/>
        </p:blipFill>
        <p:spPr>
          <a:xfrm rot="5400000">
            <a:off x="1474904" y="3486061"/>
            <a:ext cx="2142144" cy="41679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17333" b="17778"/>
          <a:stretch/>
        </p:blipFill>
        <p:spPr>
          <a:xfrm>
            <a:off x="5814200" y="4238363"/>
            <a:ext cx="2890485" cy="240205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28807" y="6391982"/>
            <a:ext cx="1017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Repetto</a:t>
            </a:r>
          </a:p>
        </p:txBody>
      </p:sp>
    </p:spTree>
    <p:extLst>
      <p:ext uri="{BB962C8B-B14F-4D97-AF65-F5344CB8AC3E}">
        <p14:creationId xmlns:p14="http://schemas.microsoft.com/office/powerpoint/2010/main" val="1427321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9959" y="-32068"/>
            <a:ext cx="8789437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FFFF00"/>
                </a:solidFill>
              </a:rPr>
              <a:t>Les mécanorécepteurs plantaires </a:t>
            </a:r>
            <a:br>
              <a:rPr lang="fr-FR" sz="3600" b="1" dirty="0">
                <a:solidFill>
                  <a:srgbClr val="FFFF00"/>
                </a:solidFill>
              </a:rPr>
            </a:br>
            <a:r>
              <a:rPr lang="fr-FR" sz="3600" b="1" dirty="0">
                <a:solidFill>
                  <a:srgbClr val="FFFF00"/>
                </a:solidFill>
              </a:rPr>
              <a:t>deviennent muets sur un sol mou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3935" y="1414919"/>
            <a:ext cx="8705461" cy="50546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 On ne peut réaliser un équilibre stable debout sur son lit </a:t>
            </a:r>
          </a:p>
          <a:p>
            <a:pPr marL="0" indent="0">
              <a:buNone/>
            </a:pPr>
            <a:r>
              <a:rPr lang="fr-FR" dirty="0"/>
              <a:t>    On ne peut courir efficacement sur du sable sec qui                                    	neutralise la voûte plantaire, </a:t>
            </a:r>
          </a:p>
          <a:p>
            <a:pPr marL="0" indent="0" algn="r">
              <a:buNone/>
            </a:pPr>
            <a:r>
              <a:rPr lang="fr-FR" dirty="0"/>
              <a:t>        Un appui sur une plaque de mousse ou une semelle molle    ont le même effet &gt; altération de la proprioception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Donc la mollesse endort le pied entraînant un baisse de performance qui peut devenir catastrophique chez le sujet âgé.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    Toute orthèse plantaire avec hauts reliefs ou matériaux absorbants, à mémoire, thermoformés, de confort amortissante ou élastique doit être testée neurologiquement grâce au </a:t>
            </a:r>
            <a:r>
              <a:rPr lang="fr-FR" b="1" dirty="0">
                <a:solidFill>
                  <a:srgbClr val="FFFF00"/>
                </a:solidFill>
              </a:rPr>
              <a:t>T</a:t>
            </a:r>
            <a:r>
              <a:rPr lang="fr-FR" dirty="0">
                <a:solidFill>
                  <a:srgbClr val="FFFF00"/>
                </a:solidFill>
              </a:rPr>
              <a:t>est d’</a:t>
            </a:r>
            <a:r>
              <a:rPr lang="fr-FR" b="1" dirty="0">
                <a:solidFill>
                  <a:srgbClr val="FFFF00"/>
                </a:solidFill>
              </a:rPr>
              <a:t>I</a:t>
            </a:r>
            <a:r>
              <a:rPr lang="fr-FR" dirty="0">
                <a:solidFill>
                  <a:srgbClr val="FFFF00"/>
                </a:solidFill>
              </a:rPr>
              <a:t>nhibition </a:t>
            </a:r>
            <a:r>
              <a:rPr lang="fr-FR" b="1" dirty="0">
                <a:solidFill>
                  <a:srgbClr val="FFFF00"/>
                </a:solidFill>
              </a:rPr>
              <a:t>M</a:t>
            </a:r>
            <a:r>
              <a:rPr lang="fr-FR" dirty="0">
                <a:solidFill>
                  <a:srgbClr val="FFFF00"/>
                </a:solidFill>
              </a:rPr>
              <a:t>otrice </a:t>
            </a:r>
            <a:r>
              <a:rPr lang="fr-FR" dirty="0"/>
              <a:t>(kappa &gt;0,9)  </a:t>
            </a:r>
          </a:p>
        </p:txBody>
      </p:sp>
    </p:spTree>
    <p:extLst>
      <p:ext uri="{BB962C8B-B14F-4D97-AF65-F5344CB8AC3E}">
        <p14:creationId xmlns:p14="http://schemas.microsoft.com/office/powerpoint/2010/main" val="272974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-125761"/>
            <a:ext cx="7886700" cy="1325563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      Les rétines périphériques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0631" y="1498367"/>
            <a:ext cx="8556859" cy="52008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600" dirty="0"/>
              <a:t>    Nos rétines fovéales qui assurent une vision précise n’explorent qu’un millième de notre champ visuel le reste est destiné à un lecture plus floue de notre environnement</a:t>
            </a:r>
          </a:p>
          <a:p>
            <a:pPr marL="0" indent="0">
              <a:buNone/>
            </a:pPr>
            <a:endParaRPr lang="fr-FR" sz="2600" dirty="0"/>
          </a:p>
          <a:p>
            <a:pPr marL="0" indent="0">
              <a:buNone/>
            </a:pPr>
            <a:endParaRPr lang="fr-FR" sz="2600" dirty="0"/>
          </a:p>
          <a:p>
            <a:pPr marL="0" indent="0">
              <a:buNone/>
            </a:pPr>
            <a:r>
              <a:rPr lang="fr-FR" sz="2500" dirty="0"/>
              <a:t>Cette rétine périphérique permet donc </a:t>
            </a:r>
          </a:p>
          <a:p>
            <a:pPr marL="0" indent="0">
              <a:buNone/>
            </a:pPr>
            <a:r>
              <a:rPr lang="fr-FR" sz="2500" dirty="0"/>
              <a:t>les déplacements même en cas de DMLA</a:t>
            </a:r>
          </a:p>
          <a:p>
            <a:pPr marL="0" indent="0">
              <a:buNone/>
            </a:pPr>
            <a:endParaRPr lang="fr-FR" sz="2500" dirty="0"/>
          </a:p>
          <a:p>
            <a:pPr marL="0" indent="0">
              <a:buNone/>
            </a:pPr>
            <a:endParaRPr lang="fr-FR" sz="2600" dirty="0"/>
          </a:p>
          <a:p>
            <a:pPr marL="0" indent="0">
              <a:buNone/>
            </a:pPr>
            <a:r>
              <a:rPr lang="fr-FR" sz="2600" dirty="0"/>
              <a:t>Toute activité sportive nécessitant une bonne anticipation des trajectoires sera pénalisée par un trouble de la convergence ou de l’oculomotricité</a:t>
            </a:r>
          </a:p>
          <a:p>
            <a:pPr marL="0" indent="0">
              <a:buNone/>
            </a:pPr>
            <a:endParaRPr lang="fr-FR" sz="2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969" r="27325"/>
          <a:stretch/>
        </p:blipFill>
        <p:spPr>
          <a:xfrm>
            <a:off x="5832909" y="2772076"/>
            <a:ext cx="3132000" cy="20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11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487" y="365126"/>
            <a:ext cx="8782493" cy="1325563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solidFill>
                  <a:srgbClr val="FFFF00"/>
                </a:solidFill>
              </a:rPr>
              <a:t>   Effet  d’une perturbation  de l’équilibre podal 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/>
              <a:t>la pelote du statokinésigramme se </a:t>
            </a:r>
            <a:br>
              <a:rPr lang="fr-FR" sz="3600" dirty="0"/>
            </a:br>
            <a:r>
              <a:rPr lang="fr-FR" sz="3600" dirty="0"/>
              <a:t>superpose au nuage d’impacts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25" t="7514" r="59189" b="71598"/>
          <a:stretch/>
        </p:blipFill>
        <p:spPr>
          <a:xfrm rot="5400000">
            <a:off x="214837" y="3954151"/>
            <a:ext cx="2690818" cy="27934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t="16809" b="26390"/>
          <a:stretch/>
        </p:blipFill>
        <p:spPr>
          <a:xfrm>
            <a:off x="6037627" y="3545577"/>
            <a:ext cx="2957286" cy="2310162"/>
          </a:xfrm>
          <a:prstGeom prst="rect">
            <a:avLst/>
          </a:prstGeom>
        </p:spPr>
      </p:pic>
      <p:sp>
        <p:nvSpPr>
          <p:cNvPr id="10" name="Flèche vers le bas 9"/>
          <p:cNvSpPr/>
          <p:nvPr/>
        </p:nvSpPr>
        <p:spPr>
          <a:xfrm rot="14095244">
            <a:off x="654699" y="5558442"/>
            <a:ext cx="284287" cy="636104"/>
          </a:xfrm>
          <a:prstGeom prst="downArrow">
            <a:avLst>
              <a:gd name="adj1" fmla="val 50000"/>
              <a:gd name="adj2" fmla="val 48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959629" y="5933658"/>
            <a:ext cx="3955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Donc LUCKY LUKE n’est pas à côté de ses pompes … Il est bien dans ses bottes 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2208" t="9020" r="11339" b="36329"/>
          <a:stretch/>
        </p:blipFill>
        <p:spPr>
          <a:xfrm>
            <a:off x="3129996" y="1904853"/>
            <a:ext cx="2731304" cy="268474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220" y="3677036"/>
            <a:ext cx="585267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77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032910" y="230376"/>
            <a:ext cx="7886700" cy="770655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FFFF00"/>
                </a:solidFill>
              </a:rPr>
              <a:t>L’ensemble musculo-squelettique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288757" y="1087658"/>
            <a:ext cx="8527983" cy="544790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dirty="0"/>
              <a:t>Il semble évident de parler muscle chez un sportif car c’est l’effecteur du mouvement, 600 muscles sur 200 os!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2600" dirty="0"/>
              <a:t>Mais un muscle désafférenté n’est plus ‘’que de la viande</a:t>
            </a:r>
            <a:r>
              <a:rPr lang="fr-FR" dirty="0"/>
              <a:t>‘’… </a:t>
            </a:r>
          </a:p>
          <a:p>
            <a:pPr marL="0" indent="0" algn="ctr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  </a:t>
            </a:r>
            <a:r>
              <a:rPr lang="fr-FR" sz="2600" dirty="0"/>
              <a:t>Les motoneurones spinaux</a:t>
            </a:r>
          </a:p>
          <a:p>
            <a:pPr marL="0" indent="0">
              <a:buNone/>
            </a:pPr>
            <a:r>
              <a:rPr lang="fr-FR" sz="2600" dirty="0"/>
              <a:t>     sont en place dès la 4</a:t>
            </a:r>
            <a:r>
              <a:rPr lang="fr-FR" sz="2600" baseline="30000" dirty="0"/>
              <a:t>ème</a:t>
            </a:r>
            <a:r>
              <a:rPr lang="fr-FR" sz="2600" dirty="0"/>
              <a:t> </a:t>
            </a:r>
          </a:p>
          <a:p>
            <a:pPr marL="0" indent="0">
              <a:buNone/>
            </a:pPr>
            <a:r>
              <a:rPr lang="fr-FR" sz="2600" dirty="0"/>
              <a:t>     semaine chez l’embryon </a:t>
            </a:r>
          </a:p>
          <a:p>
            <a:pPr marL="0" indent="0">
              <a:buNone/>
            </a:pPr>
            <a:r>
              <a:rPr lang="fr-FR" sz="2600" dirty="0"/>
              <a:t>    les racines dorsales dès la 5</a:t>
            </a:r>
            <a:r>
              <a:rPr lang="fr-FR" sz="2600" baseline="30000" dirty="0"/>
              <a:t>ème</a:t>
            </a:r>
            <a:r>
              <a:rPr lang="fr-FR" sz="2600" dirty="0"/>
              <a:t> </a:t>
            </a:r>
          </a:p>
          <a:p>
            <a:pPr marL="0" indent="0">
              <a:buNone/>
            </a:pPr>
            <a:r>
              <a:rPr lang="fr-FR" sz="2600" dirty="0"/>
              <a:t>     et la connexion avec les  </a:t>
            </a:r>
          </a:p>
          <a:p>
            <a:pPr marL="0" indent="0">
              <a:buNone/>
            </a:pPr>
            <a:r>
              <a:rPr lang="fr-FR" sz="2600" dirty="0"/>
              <a:t>    myotomes pendant la 6</a:t>
            </a:r>
            <a:r>
              <a:rPr lang="fr-FR" sz="2600" baseline="30000" dirty="0"/>
              <a:t>ème</a:t>
            </a:r>
            <a:r>
              <a:rPr lang="fr-FR" sz="2600" dirty="0"/>
              <a:t> ! </a:t>
            </a:r>
          </a:p>
          <a:p>
            <a:pPr marL="0" indent="0">
              <a:buNone/>
            </a:pPr>
            <a:r>
              <a:rPr lang="fr-FR" sz="1400" dirty="0"/>
              <a:t>A propos d’Usain Bolt, une scoliose ne contre-indique pas le sport !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146" y="3088662"/>
            <a:ext cx="2895851" cy="343234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36660" y="6288216"/>
            <a:ext cx="1501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Usain BOLT</a:t>
            </a:r>
          </a:p>
        </p:txBody>
      </p:sp>
    </p:spTree>
    <p:extLst>
      <p:ext uri="{BB962C8B-B14F-4D97-AF65-F5344CB8AC3E}">
        <p14:creationId xmlns:p14="http://schemas.microsoft.com/office/powerpoint/2010/main" val="387705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93580"/>
            <a:ext cx="7886700" cy="2935208"/>
          </a:xfrm>
        </p:spPr>
        <p:txBody>
          <a:bodyPr>
            <a:normAutofit fontScale="90000"/>
          </a:bodyPr>
          <a:lstStyle/>
          <a:p>
            <a:r>
              <a:rPr lang="fr-FR" sz="4900" b="1" dirty="0">
                <a:solidFill>
                  <a:srgbClr val="FFFF00"/>
                </a:solidFill>
              </a:rPr>
              <a:t>3 types de </a:t>
            </a:r>
            <a:r>
              <a:rPr lang="fr-FR" sz="4900" b="1" dirty="0" smtClean="0">
                <a:solidFill>
                  <a:srgbClr val="FFFF00"/>
                </a:solidFill>
              </a:rPr>
              <a:t>muscles striés *</a:t>
            </a:r>
            <a:r>
              <a:rPr lang="fr-FR" b="1" dirty="0">
                <a:solidFill>
                  <a:srgbClr val="FFFF00"/>
                </a:solidFill>
              </a:rPr>
              <a:t/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b="1" dirty="0">
                <a:solidFill>
                  <a:srgbClr val="FFFF00"/>
                </a:solidFill>
              </a:rPr>
              <a:t>      - les  posturaux, toniques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b="1" dirty="0">
                <a:solidFill>
                  <a:srgbClr val="FFFF00"/>
                </a:solidFill>
              </a:rPr>
              <a:t>         - les volontaires, phasiques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b="1" dirty="0">
                <a:solidFill>
                  <a:srgbClr val="FFFF00"/>
                </a:solidFill>
              </a:rPr>
              <a:t>             - les mixtes,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b="1" dirty="0"/>
              <a:t>ils n’ont pas tous le même goût !!</a:t>
            </a:r>
          </a:p>
        </p:txBody>
      </p:sp>
      <p:pic>
        <p:nvPicPr>
          <p:cNvPr id="3074" name="Picture 2" descr="Coupes de boeuf français, impression de coupes de boeuf, affiche de coupes de boucher, oeuvre de cuisine imag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 t="24049" r="11065" b="28643"/>
          <a:stretch/>
        </p:blipFill>
        <p:spPr bwMode="auto">
          <a:xfrm>
            <a:off x="195936" y="3436369"/>
            <a:ext cx="4301075" cy="258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679" y="3445994"/>
            <a:ext cx="3624671" cy="25890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6140918"/>
            <a:ext cx="955788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dirty="0" smtClean="0">
                <a:solidFill>
                  <a:srgbClr val="FFFF00"/>
                </a:solidFill>
              </a:rPr>
              <a:t>* Sans oublier les muscles à composante émotionnelle cher au Dr Philippe MALAFOSSE </a:t>
            </a:r>
            <a:endParaRPr lang="fr-FR" sz="19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5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9637" y="-157388"/>
            <a:ext cx="8804366" cy="2587082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FFF00"/>
                </a:solidFill>
              </a:rPr>
              <a:t>Pour obtenir un geste rapide, fluide et efficace la contraction du muscle ‘’volontaire‘’ doit s’accompagner du travail de petits muscles ‘’non-conscients‘’ qui peaufinent la trajectoire*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2069" y="2821577"/>
            <a:ext cx="9100351" cy="33553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700" dirty="0"/>
              <a:t>Par exemple les rotateurs de l’épaule ou de la hanche</a:t>
            </a:r>
          </a:p>
          <a:p>
            <a:pPr marL="0" indent="0">
              <a:buNone/>
            </a:pPr>
            <a:r>
              <a:rPr lang="fr-FR" sz="2700" dirty="0"/>
              <a:t>ou  les petits </a:t>
            </a:r>
            <a:r>
              <a:rPr lang="fr-FR" sz="2700"/>
              <a:t>‘’sensors‘’ </a:t>
            </a:r>
            <a:r>
              <a:rPr lang="fr-FR" sz="2700" dirty="0"/>
              <a:t>tels</a:t>
            </a:r>
          </a:p>
          <a:p>
            <a:pPr marL="0" indent="0">
              <a:buNone/>
            </a:pPr>
            <a:r>
              <a:rPr lang="fr-FR" sz="2700" dirty="0"/>
              <a:t> le plantaire grêle</a:t>
            </a:r>
          </a:p>
          <a:p>
            <a:pPr marL="0" indent="0">
              <a:buNone/>
            </a:pPr>
            <a:r>
              <a:rPr lang="fr-FR" sz="2700" dirty="0"/>
              <a:t> ou </a:t>
            </a:r>
          </a:p>
          <a:p>
            <a:pPr marL="0" indent="0">
              <a:buNone/>
            </a:pPr>
            <a:r>
              <a:rPr lang="fr-FR" sz="2700" dirty="0"/>
              <a:t>le pyramidal </a:t>
            </a:r>
          </a:p>
          <a:p>
            <a:pPr marL="0" indent="0">
              <a:buNone/>
            </a:pPr>
            <a:endParaRPr lang="fr-FR" sz="2700" dirty="0"/>
          </a:p>
          <a:p>
            <a:pPr marL="0" indent="0">
              <a:buNone/>
            </a:pPr>
            <a:r>
              <a:rPr lang="fr-FR" sz="1800" dirty="0">
                <a:solidFill>
                  <a:srgbClr val="FFFF00"/>
                </a:solidFill>
              </a:rPr>
              <a:t>*Cf. les travaux de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FFFF00"/>
                </a:solidFill>
              </a:rPr>
              <a:t>Jean-Marie SOULIER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1130" t="36706" r="17220" b="23836"/>
          <a:stretch/>
        </p:blipFill>
        <p:spPr>
          <a:xfrm>
            <a:off x="6080138" y="3468757"/>
            <a:ext cx="2936275" cy="30850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4711" t="25389" r="23280" b="54181"/>
          <a:stretch/>
        </p:blipFill>
        <p:spPr>
          <a:xfrm>
            <a:off x="2427631" y="4422915"/>
            <a:ext cx="3196442" cy="213794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08105" y="6336242"/>
            <a:ext cx="1808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Travell &amp; Simons</a:t>
            </a:r>
          </a:p>
        </p:txBody>
      </p:sp>
    </p:spTree>
    <p:extLst>
      <p:ext uri="{BB962C8B-B14F-4D97-AF65-F5344CB8AC3E}">
        <p14:creationId xmlns:p14="http://schemas.microsoft.com/office/powerpoint/2010/main" val="3409434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1262" y="403627"/>
            <a:ext cx="85153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solidFill>
                  <a:srgbClr val="FFFF00"/>
                </a:solidFill>
              </a:rPr>
              <a:t>Un mouvement efficace même parfaitement commandé ne peut se réaliser que s’il est parfaitement contrôlé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1800" dirty="0"/>
          </a:p>
          <a:p>
            <a:endParaRPr lang="fr-FR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63" y="2350005"/>
            <a:ext cx="4912329" cy="34793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00800" y="5688531"/>
            <a:ext cx="259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-1848051" y="26661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flipH="1">
            <a:off x="7279909" y="5607598"/>
            <a:ext cx="32533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Drs D. GASQ &amp; C.CORMIER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376413" y="5043638"/>
            <a:ext cx="276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26456" y="1995212"/>
            <a:ext cx="36792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commande corticale dirigée vers les muscles est envoyée ‘’en copie conforme‘’ vers le cervelet qui va contrôler voire corriger l’ordre.</a:t>
            </a:r>
          </a:p>
          <a:p>
            <a:endParaRPr lang="fr-FR" sz="2000" dirty="0"/>
          </a:p>
          <a:p>
            <a:r>
              <a:rPr lang="fr-FR" sz="2000" dirty="0"/>
              <a:t>Ce rôle essentiel du </a:t>
            </a:r>
            <a:r>
              <a:rPr lang="fr-FR" sz="2000" b="1" dirty="0"/>
              <a:t>cervelet</a:t>
            </a:r>
            <a:r>
              <a:rPr lang="fr-FR" sz="2000" dirty="0"/>
              <a:t> dans la réalisation du mouvement permet ainsi un affinage progressif du geste, plus rapide, plus efficace, plus économique bientôt semi-automatisé … et enfin plus beau </a:t>
            </a:r>
            <a:r>
              <a:rPr lang="fr-FR" sz="2000" dirty="0" smtClean="0"/>
              <a:t>!   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7109460" y="5288742"/>
            <a:ext cx="1299210" cy="3184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Muscles striés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71404" y="5427195"/>
            <a:ext cx="731376" cy="22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Cervelet</a:t>
            </a:r>
          </a:p>
        </p:txBody>
      </p:sp>
    </p:spTree>
    <p:extLst>
      <p:ext uri="{BB962C8B-B14F-4D97-AF65-F5344CB8AC3E}">
        <p14:creationId xmlns:p14="http://schemas.microsoft.com/office/powerpoint/2010/main" val="1083196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912" y="222073"/>
            <a:ext cx="8338068" cy="3047338"/>
          </a:xfrm>
        </p:spPr>
        <p:txBody>
          <a:bodyPr>
            <a:normAutofit/>
          </a:bodyPr>
          <a:lstStyle/>
          <a:p>
            <a:r>
              <a:rPr lang="fr-FR" sz="3400" b="1" dirty="0">
                <a:solidFill>
                  <a:srgbClr val="FFFF00"/>
                </a:solidFill>
              </a:rPr>
              <a:t>Un mot de remerciement à Pierre Rabischong qui nous </a:t>
            </a:r>
            <a:r>
              <a:rPr lang="fr-FR" sz="3400" b="1" dirty="0" smtClean="0">
                <a:solidFill>
                  <a:srgbClr val="FFFF00"/>
                </a:solidFill>
              </a:rPr>
              <a:t>révéla le </a:t>
            </a:r>
            <a:br>
              <a:rPr lang="fr-FR" sz="3400" b="1" dirty="0" smtClean="0">
                <a:solidFill>
                  <a:srgbClr val="FFFF00"/>
                </a:solidFill>
              </a:rPr>
            </a:br>
            <a:r>
              <a:rPr lang="fr-FR" sz="3400" b="1" dirty="0" smtClean="0">
                <a:solidFill>
                  <a:srgbClr val="FFFF00"/>
                </a:solidFill>
              </a:rPr>
              <a:t>rôle </a:t>
            </a:r>
            <a:r>
              <a:rPr lang="fr-FR" sz="3400" b="1" dirty="0">
                <a:solidFill>
                  <a:srgbClr val="FFFF00"/>
                </a:solidFill>
              </a:rPr>
              <a:t>du </a:t>
            </a:r>
            <a:r>
              <a:rPr lang="fr-FR" sz="3400" b="1" dirty="0" smtClean="0">
                <a:solidFill>
                  <a:srgbClr val="FFFF00"/>
                </a:solidFill>
              </a:rPr>
              <a:t>revêtement </a:t>
            </a:r>
            <a:r>
              <a:rPr lang="fr-FR" sz="3400" b="1" dirty="0">
                <a:solidFill>
                  <a:srgbClr val="FFFF00"/>
                </a:solidFill>
              </a:rPr>
              <a:t>cutané dans</a:t>
            </a:r>
            <a:br>
              <a:rPr lang="fr-FR" sz="3400" b="1" dirty="0">
                <a:solidFill>
                  <a:srgbClr val="FFFF00"/>
                </a:solidFill>
              </a:rPr>
            </a:br>
            <a:r>
              <a:rPr lang="fr-FR" sz="3400" b="1" dirty="0">
                <a:solidFill>
                  <a:srgbClr val="FFFF00"/>
                </a:solidFill>
              </a:rPr>
              <a:t>la notion de schéma corporel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613805" y="4779040"/>
            <a:ext cx="5762444" cy="21048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3000" dirty="0" smtClean="0"/>
              <a:t>De plus, on observe une remontée des  informations proprioceptives cutanées superposables à celles des muscles sous-jacents</a:t>
            </a:r>
          </a:p>
          <a:p>
            <a:pPr marL="0" indent="0">
              <a:buNone/>
            </a:pPr>
            <a:r>
              <a:rPr lang="fr-FR" sz="3000" dirty="0" smtClean="0"/>
              <a:t>(Pr Alain Berthoz, Collège de France)</a:t>
            </a:r>
            <a:endParaRPr lang="fr-FR" sz="3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271" y="1320292"/>
            <a:ext cx="1949119" cy="19491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256" y="2838098"/>
            <a:ext cx="8031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La peau, notre ‘</a:t>
            </a:r>
            <a:r>
              <a:rPr lang="fr-FR" sz="2800" dirty="0" smtClean="0"/>
              <a:t>’vêtement capteur‘’ intègre </a:t>
            </a:r>
            <a:r>
              <a:rPr lang="fr-FR" sz="2800" dirty="0"/>
              <a:t>la géométrie </a:t>
            </a:r>
            <a:r>
              <a:rPr lang="fr-FR" sz="2800" dirty="0" smtClean="0"/>
              <a:t>spatiale </a:t>
            </a:r>
            <a:r>
              <a:rPr lang="fr-FR" sz="2800" dirty="0"/>
              <a:t>de nos </a:t>
            </a:r>
            <a:r>
              <a:rPr lang="fr-FR" sz="2800" dirty="0" smtClean="0"/>
              <a:t>différents segments corporels </a:t>
            </a:r>
            <a:r>
              <a:rPr lang="fr-FR" sz="2800" dirty="0"/>
              <a:t>entre eux, même nu ou dans le </a:t>
            </a:r>
            <a:r>
              <a:rPr lang="fr-FR" sz="2800" dirty="0" smtClean="0"/>
              <a:t>noir …</a:t>
            </a:r>
            <a:endParaRPr lang="fr-FR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2659" t="17117" r="21026" b="5257"/>
          <a:stretch/>
        </p:blipFill>
        <p:spPr>
          <a:xfrm>
            <a:off x="538893" y="4653981"/>
            <a:ext cx="1794430" cy="210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21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</a:t>
            </a:r>
            <a:r>
              <a:rPr lang="fr-FR" b="1" dirty="0">
                <a:solidFill>
                  <a:srgbClr val="FFFF00"/>
                </a:solidFill>
              </a:rPr>
              <a:t>Restons un instant sur la peau !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28649" y="1429429"/>
            <a:ext cx="8162653" cy="4486274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pPr marL="0" indent="0">
              <a:buNone/>
            </a:pPr>
            <a:r>
              <a:rPr lang="fr-FR" dirty="0"/>
              <a:t>Les informations cutanées d’une région vont remonter vers l’encéphale parallèlement aux informations proprioceptives musculaires sous-jacentes.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Si ces 2 types informations ne sont pas redondantes le déroulement sera perturbé.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Cette non congruence des informations est le plus souvent liée à des brûlures, des cicatrices ou à la présence de toxine botulinique à visée esthétique.</a:t>
            </a:r>
          </a:p>
        </p:txBody>
      </p:sp>
    </p:spTree>
    <p:extLst>
      <p:ext uri="{BB962C8B-B14F-4D97-AF65-F5344CB8AC3E}">
        <p14:creationId xmlns:p14="http://schemas.microsoft.com/office/powerpoint/2010/main" val="18197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-439"/>
            <a:ext cx="9144000" cy="7632859"/>
          </a:xfrm>
          <a:prstGeom prst="rect">
            <a:avLst/>
          </a:prstGeom>
          <a:gradFill>
            <a:gsLst>
              <a:gs pos="29000">
                <a:schemeClr val="accent1">
                  <a:alpha val="94000"/>
                  <a:lumMod val="56000"/>
                  <a:lumOff val="44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138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fr-FR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Journée Robert Maigne 2024</a:t>
            </a:r>
          </a:p>
          <a:p>
            <a:pPr algn="just"/>
            <a:endParaRPr lang="fr-FR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42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L’activité sportive est-elle compatible </a:t>
            </a:r>
          </a:p>
          <a:p>
            <a:pPr algn="ctr">
              <a:spcAft>
                <a:spcPts val="0"/>
              </a:spcAft>
            </a:pPr>
            <a:r>
              <a:rPr lang="fr-FR" sz="42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un problème postural ?</a:t>
            </a:r>
          </a:p>
          <a:p>
            <a:pPr algn="ctr">
              <a:spcAft>
                <a:spcPts val="0"/>
              </a:spcAft>
            </a:pPr>
            <a:endParaRPr lang="fr-FR" sz="4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Faculté de Médecine, Université Paris-Saclay, Le Kremlin-Bicêtre</a:t>
            </a:r>
            <a:endParaRPr lang="fr-F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fr-F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fr-F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1er Juin 2024      </a:t>
            </a:r>
          </a:p>
          <a:p>
            <a:pPr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Dr Gérard HATESSE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6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2000" dirty="0">
                <a:solidFill>
                  <a:srgbClr val="4D515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13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88488" y="48042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Il faut parfois connaître son sens préférentiel de rotation des ceintures pour atteindre le podium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61" r="4338"/>
          <a:stretch/>
        </p:blipFill>
        <p:spPr>
          <a:xfrm>
            <a:off x="298173" y="3389246"/>
            <a:ext cx="3975653" cy="328236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6421" y="6252582"/>
            <a:ext cx="139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Kim Boutin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6799" y="2186720"/>
            <a:ext cx="2864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Merci à nos amis hollandais de la fondation Marsman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10501" r="21251" b="1814"/>
          <a:stretch/>
        </p:blipFill>
        <p:spPr>
          <a:xfrm flipH="1">
            <a:off x="5926698" y="1474406"/>
            <a:ext cx="2475571" cy="519720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777116" y="6063633"/>
            <a:ext cx="85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Björn</a:t>
            </a:r>
            <a:r>
              <a:rPr lang="fr-FR" sz="1600" dirty="0">
                <a:solidFill>
                  <a:schemeClr val="bg1"/>
                </a:solidFill>
              </a:rPr>
              <a:t> BORG</a:t>
            </a:r>
          </a:p>
        </p:txBody>
      </p:sp>
    </p:spTree>
    <p:extLst>
      <p:ext uri="{BB962C8B-B14F-4D97-AF65-F5344CB8AC3E}">
        <p14:creationId xmlns:p14="http://schemas.microsoft.com/office/powerpoint/2010/main" val="10750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133" y="263413"/>
            <a:ext cx="8226592" cy="1353812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Un petit mot sur l’occlusion dentaire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5353" y="2009860"/>
            <a:ext cx="8257384" cy="15624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Une dysocclusion ou un foyer dentaire peut perturber la motricité corporelle, en effet le noyau gélatineux myélencéphalique du Trijumeau prolonge les voies proprioceptives de la moelle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73767" y="4051148"/>
            <a:ext cx="822006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Occlusion, mobilité linguale, mastication, déglutition sont des fonctions très coûteuses neurologiquement qui peuvent inhiber certaines fonctions </a:t>
            </a:r>
            <a:r>
              <a:rPr lang="fr-FR" sz="2800" dirty="0" smtClean="0"/>
              <a:t>motrices.</a:t>
            </a:r>
            <a:endParaRPr lang="fr-FR" sz="2800" dirty="0"/>
          </a:p>
          <a:p>
            <a:endParaRPr lang="fr-FR" sz="2500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-21357" t="252" r="102623" b="81224"/>
          <a:stretch/>
        </p:blipFill>
        <p:spPr>
          <a:xfrm>
            <a:off x="4158114" y="3368842"/>
            <a:ext cx="856648" cy="63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 flipV="1">
            <a:off x="628650" y="827772"/>
            <a:ext cx="7886700" cy="731519"/>
          </a:xfrm>
        </p:spPr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55810" y="3712290"/>
            <a:ext cx="4427621" cy="497380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Dans les galères romaines, les galériens mordaient un biterium (pièce de bois accrochée à leur ‘’collier de chien‘’) pour améliorer leur force à manier les rames (désafférentation du V)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05327" y="547654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dirty="0"/>
              <a:t>Pousser la pointe de sa langue contre les incisives supérieures stabilise la tête qui facilite la visée</a:t>
            </a:r>
          </a:p>
          <a:p>
            <a:r>
              <a:rPr lang="fr-FR" sz="2800" dirty="0"/>
              <a:t>(information linguale et trigéminée)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649" y="301862"/>
            <a:ext cx="3438023" cy="26664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1E307E-AA16-9E8C-B363-6DC60FC11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4" y="3657073"/>
            <a:ext cx="4107256" cy="28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74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Proprioception ….mais encore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9882" y="1825625"/>
            <a:ext cx="825546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Dès que le geste est essentiel pour le sportif, l’artisan ou l'artiste, il requiert un contrôle parfait et un apprentissage abouti.</a:t>
            </a:r>
          </a:p>
          <a:p>
            <a:pPr marL="0" indent="0">
              <a:buNone/>
            </a:pPr>
            <a:r>
              <a:rPr lang="fr-FR" dirty="0"/>
              <a:t>Nous sommes tous temporairement dyspraxiques devant un d’un nouveau défi, face à son clavier, son violon ou un mur d’escalade.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Parfois la limitation de la réalisation est liée à un véritable syndrome de déficience proprioceptive par immaturité, affection neurologique ou musculaire ou simple vieillissement</a:t>
            </a:r>
          </a:p>
        </p:txBody>
      </p:sp>
    </p:spTree>
    <p:extLst>
      <p:ext uri="{BB962C8B-B14F-4D97-AF65-F5344CB8AC3E}">
        <p14:creationId xmlns:p14="http://schemas.microsoft.com/office/powerpoint/2010/main" val="365931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6164" y="-42486"/>
            <a:ext cx="7886700" cy="1325563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A propos du vieillissement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0890" y="1153685"/>
            <a:ext cx="8460606" cy="53357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Nos performances physiques décroissent irrémédiablement après 25 à 30 ans et ce n’est </a:t>
            </a:r>
            <a:r>
              <a:rPr lang="fr-FR" dirty="0" smtClean="0"/>
              <a:t>pas uniquement un </a:t>
            </a:r>
            <a:r>
              <a:rPr lang="fr-FR" dirty="0"/>
              <a:t>déclin </a:t>
            </a:r>
            <a:r>
              <a:rPr lang="fr-FR" dirty="0" smtClean="0"/>
              <a:t>musculaire.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En effet en prenant de l’âge, on perd des neurones mais aussi une partie de nos informations intéro- ou </a:t>
            </a:r>
            <a:r>
              <a:rPr lang="fr-FR" dirty="0" smtClean="0"/>
              <a:t>extéro- </a:t>
            </a:r>
            <a:r>
              <a:rPr lang="fr-FR" dirty="0" err="1" smtClean="0"/>
              <a:t>ceptives</a:t>
            </a:r>
            <a:r>
              <a:rPr lang="fr-FR" dirty="0" smtClean="0"/>
              <a:t> </a:t>
            </a:r>
            <a:r>
              <a:rPr lang="fr-FR" dirty="0"/>
              <a:t>: champs visuel, mécanorécepteurs plantaires, voies neuronales longues, déstructuration des arcades dentaires, quantité de fibres musculaires, etc. …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Gagner des années, c’est perdre le la proprioception !</a:t>
            </a:r>
          </a:p>
          <a:p>
            <a:pPr marL="0" indent="0">
              <a:buNone/>
            </a:pPr>
            <a:r>
              <a:rPr lang="fr-FR" sz="3500" dirty="0" err="1">
                <a:solidFill>
                  <a:srgbClr val="FFFF00"/>
                </a:solidFill>
              </a:rPr>
              <a:t>Citius</a:t>
            </a:r>
            <a:r>
              <a:rPr lang="fr-FR" sz="3500" dirty="0">
                <a:solidFill>
                  <a:srgbClr val="FFFF00"/>
                </a:solidFill>
              </a:rPr>
              <a:t>, </a:t>
            </a:r>
            <a:r>
              <a:rPr lang="fr-FR" sz="3500" dirty="0" err="1">
                <a:solidFill>
                  <a:srgbClr val="FFFF00"/>
                </a:solidFill>
              </a:rPr>
              <a:t>Altius</a:t>
            </a:r>
            <a:r>
              <a:rPr lang="fr-FR" sz="3500" dirty="0">
                <a:solidFill>
                  <a:srgbClr val="FFFF00"/>
                </a:solidFill>
              </a:rPr>
              <a:t>, </a:t>
            </a:r>
            <a:r>
              <a:rPr lang="fr-FR" sz="3500" dirty="0" err="1">
                <a:solidFill>
                  <a:srgbClr val="FFFF00"/>
                </a:solidFill>
              </a:rPr>
              <a:t>Fortius</a:t>
            </a:r>
            <a:r>
              <a:rPr lang="fr-FR" sz="3500" dirty="0">
                <a:solidFill>
                  <a:srgbClr val="FFFF00"/>
                </a:solidFill>
              </a:rPr>
              <a:t> </a:t>
            </a:r>
            <a:r>
              <a:rPr lang="fr-FR" dirty="0"/>
              <a:t> sans doute mais surentrainement, GHRH, EPO ou Créatine n’effaceront pas le poids des ans !</a:t>
            </a:r>
          </a:p>
        </p:txBody>
      </p:sp>
    </p:spTree>
    <p:extLst>
      <p:ext uri="{BB962C8B-B14F-4D97-AF65-F5344CB8AC3E}">
        <p14:creationId xmlns:p14="http://schemas.microsoft.com/office/powerpoint/2010/main" val="2018978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0" y="161221"/>
            <a:ext cx="8781448" cy="65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69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-241249"/>
            <a:ext cx="7886700" cy="1325563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Au total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6509" y="872724"/>
            <a:ext cx="8168841" cy="5518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Sportives ou sportifs doivent donc posséder un kit de survie en bon état …</a:t>
            </a:r>
          </a:p>
          <a:p>
            <a:pPr marL="0" indent="0">
              <a:buNone/>
            </a:pPr>
            <a:r>
              <a:rPr lang="fr-FR" dirty="0" smtClean="0"/>
              <a:t>  Bon </a:t>
            </a:r>
            <a:r>
              <a:rPr lang="fr-FR" dirty="0"/>
              <a:t>pied, bon œil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Bien </a:t>
            </a:r>
            <a:r>
              <a:rPr lang="fr-FR" dirty="0"/>
              <a:t>dans ses pompes ou droit dans ses bottes</a:t>
            </a:r>
          </a:p>
          <a:p>
            <a:pPr marL="0" indent="0">
              <a:buNone/>
            </a:pPr>
            <a:r>
              <a:rPr lang="fr-FR" dirty="0"/>
              <a:t>  </a:t>
            </a:r>
            <a:r>
              <a:rPr lang="fr-FR" dirty="0" smtClean="0"/>
              <a:t>    Les </a:t>
            </a:r>
            <a:r>
              <a:rPr lang="fr-FR" dirty="0"/>
              <a:t>yeux en face des trous</a:t>
            </a:r>
          </a:p>
          <a:p>
            <a:pPr marL="0" indent="0">
              <a:buNone/>
            </a:pPr>
            <a:r>
              <a:rPr lang="fr-FR" dirty="0"/>
              <a:t>  </a:t>
            </a:r>
            <a:r>
              <a:rPr lang="fr-FR" dirty="0" smtClean="0"/>
              <a:t>      </a:t>
            </a:r>
            <a:r>
              <a:rPr lang="fr-FR" dirty="0"/>
              <a:t>Prendre le mors au dents</a:t>
            </a:r>
          </a:p>
          <a:p>
            <a:pPr marL="0" indent="0">
              <a:buNone/>
            </a:pPr>
            <a:r>
              <a:rPr lang="fr-FR" dirty="0"/>
              <a:t>    </a:t>
            </a:r>
            <a:r>
              <a:rPr lang="fr-FR" dirty="0" smtClean="0"/>
              <a:t>       Bien </a:t>
            </a:r>
            <a:r>
              <a:rPr lang="fr-FR" dirty="0"/>
              <a:t>dans peau</a:t>
            </a:r>
          </a:p>
          <a:p>
            <a:pPr marL="0" indent="0">
              <a:buNone/>
            </a:pPr>
            <a:r>
              <a:rPr lang="fr-FR"/>
              <a:t>      </a:t>
            </a:r>
            <a:r>
              <a:rPr lang="fr-FR" smtClean="0"/>
              <a:t>        A </a:t>
            </a:r>
            <a:r>
              <a:rPr lang="fr-FR" dirty="0"/>
              <a:t>la force du poignet</a:t>
            </a:r>
          </a:p>
          <a:p>
            <a:pPr marL="0" indent="0">
              <a:buNone/>
            </a:pPr>
            <a:r>
              <a:rPr lang="fr-FR" dirty="0"/>
              <a:t>Que d’expressions !    Populaires ou Posturologiques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400" b="1" dirty="0" err="1">
                <a:solidFill>
                  <a:srgbClr val="FFFF00"/>
                </a:solidFill>
              </a:rPr>
              <a:t>Citius</a:t>
            </a:r>
            <a:r>
              <a:rPr lang="fr-FR" sz="4400" b="1" dirty="0">
                <a:solidFill>
                  <a:srgbClr val="FFFF00"/>
                </a:solidFill>
              </a:rPr>
              <a:t>, </a:t>
            </a:r>
            <a:r>
              <a:rPr lang="fr-FR" sz="4400" b="1" dirty="0" err="1">
                <a:solidFill>
                  <a:srgbClr val="FFFF00"/>
                </a:solidFill>
              </a:rPr>
              <a:t>Altius</a:t>
            </a:r>
            <a:r>
              <a:rPr lang="fr-FR" sz="4400" b="1" dirty="0">
                <a:solidFill>
                  <a:srgbClr val="FFFF00"/>
                </a:solidFill>
              </a:rPr>
              <a:t>, </a:t>
            </a:r>
            <a:r>
              <a:rPr lang="fr-FR" sz="4400" b="1" dirty="0" err="1">
                <a:solidFill>
                  <a:srgbClr val="FFFF00"/>
                </a:solidFill>
              </a:rPr>
              <a:t>Fortius</a:t>
            </a:r>
            <a:r>
              <a:rPr lang="fr-FR" dirty="0"/>
              <a:t> </a:t>
            </a:r>
          </a:p>
        </p:txBody>
      </p:sp>
      <p:pic>
        <p:nvPicPr>
          <p:cNvPr id="2050" name="Picture 2" descr="Drapeau olympique — Wikipéd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0" t="23610" r="13390" b="24026"/>
          <a:stretch/>
        </p:blipFill>
        <p:spPr bwMode="auto">
          <a:xfrm>
            <a:off x="5765550" y="5368243"/>
            <a:ext cx="1934661" cy="92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652091" y="6333427"/>
            <a:ext cx="216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Merci à tous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4078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>
                <a:solidFill>
                  <a:srgbClr val="FFFF00"/>
                </a:solidFill>
              </a:rPr>
              <a:t>                 Quelques repères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/>
              <a:t>Posture </a:t>
            </a:r>
          </a:p>
          <a:p>
            <a:r>
              <a:rPr lang="fr-FR" altLang="fr-FR" dirty="0"/>
              <a:t>Bipédie</a:t>
            </a:r>
          </a:p>
          <a:p>
            <a:r>
              <a:rPr lang="fr-FR" altLang="fr-FR" dirty="0"/>
              <a:t>Bipède ‘</a:t>
            </a:r>
            <a:r>
              <a:rPr lang="fr-FR" altLang="fr-FR" dirty="0" smtClean="0"/>
              <a:t>’posturalement‘’ </a:t>
            </a:r>
            <a:r>
              <a:rPr lang="fr-FR" altLang="fr-FR" dirty="0"/>
              <a:t>bien portant</a:t>
            </a:r>
          </a:p>
          <a:p>
            <a:r>
              <a:rPr lang="fr-FR" altLang="fr-FR" dirty="0"/>
              <a:t>L'activité musculo-squelettique</a:t>
            </a:r>
          </a:p>
          <a:p>
            <a:r>
              <a:rPr lang="fr-FR" altLang="fr-FR" dirty="0"/>
              <a:t>La gestion posturale bipède  </a:t>
            </a:r>
          </a:p>
          <a:p>
            <a:r>
              <a:rPr lang="fr-FR" altLang="fr-FR" dirty="0"/>
              <a:t>Le sport de bon ou de haut niveau</a:t>
            </a:r>
          </a:p>
          <a:p>
            <a:r>
              <a:rPr lang="fr-FR" altLang="fr-FR" dirty="0"/>
              <a:t>Le vieillissement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72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034" y="-100705"/>
            <a:ext cx="8695426" cy="1325563"/>
          </a:xfrm>
        </p:spPr>
        <p:txBody>
          <a:bodyPr/>
          <a:lstStyle/>
          <a:p>
            <a:pPr algn="ctr"/>
            <a:r>
              <a:rPr lang="fr-FR" sz="4000" b="1" dirty="0">
                <a:solidFill>
                  <a:srgbClr val="FFFF00"/>
                </a:solidFill>
              </a:rPr>
              <a:t>La posture érigée bipède de l’Homme</a:t>
            </a:r>
            <a:r>
              <a:rPr lang="fr-FR" dirty="0">
                <a:solidFill>
                  <a:srgbClr val="FFFF00"/>
                </a:solidFill>
              </a:rPr>
              <a:t>*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332" y="1377046"/>
            <a:ext cx="8402128" cy="50755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3200" dirty="0"/>
              <a:t>Nos moyens de locomotion sont essentiellement la marche, la course et l’escalade. En effet notre aptitude à la nage est modeste et pour nous le vol plané ne peut se faire que sur de courtes distances …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r>
              <a:rPr lang="fr-FR" sz="3000" dirty="0"/>
              <a:t>Afin de couper les ailes à toute polémique féminophobe je reprendrai la phrase de Gérard de Rohan-Chabot :</a:t>
            </a:r>
          </a:p>
          <a:p>
            <a:pPr marL="0" indent="0">
              <a:buNone/>
            </a:pPr>
            <a:endParaRPr lang="fr-FR" sz="3000" dirty="0"/>
          </a:p>
          <a:p>
            <a:pPr marL="0" indent="0" algn="ctr">
              <a:buNone/>
            </a:pPr>
            <a:r>
              <a:rPr lang="fr-FR" sz="4300" dirty="0">
                <a:solidFill>
                  <a:srgbClr val="FFFF00"/>
                </a:solidFill>
              </a:rPr>
              <a:t>*</a:t>
            </a:r>
            <a:r>
              <a:rPr lang="fr-FR" sz="3000" dirty="0"/>
              <a:t>«</a:t>
            </a:r>
            <a:r>
              <a:rPr lang="fr-FR" sz="3500" b="1" dirty="0"/>
              <a:t> </a:t>
            </a:r>
            <a:r>
              <a:rPr lang="fr-FR" sz="3000" b="1" dirty="0"/>
              <a:t>Le mot ‘’Homme‘’  est le terme générique</a:t>
            </a:r>
          </a:p>
          <a:p>
            <a:pPr marL="0" indent="0" algn="ctr">
              <a:buNone/>
            </a:pPr>
            <a:r>
              <a:rPr lang="fr-FR" sz="3000" b="1" dirty="0"/>
              <a:t> qui embrasse les femmes</a:t>
            </a:r>
            <a:r>
              <a:rPr lang="fr-FR" sz="3500" b="1" dirty="0"/>
              <a:t> </a:t>
            </a:r>
            <a:r>
              <a:rPr lang="fr-FR" sz="3000" dirty="0"/>
              <a:t>» …</a:t>
            </a:r>
          </a:p>
          <a:p>
            <a:pPr marL="0" indent="0">
              <a:buNone/>
            </a:pP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361873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004" y="1309040"/>
            <a:ext cx="8767742" cy="5091759"/>
          </a:xfrm>
        </p:spPr>
        <p:txBody>
          <a:bodyPr>
            <a:normAutofit lnSpcReduction="10000"/>
          </a:bodyPr>
          <a:lstStyle/>
          <a:p>
            <a:pPr algn="l"/>
            <a:r>
              <a:rPr lang="fr-FR" dirty="0"/>
              <a:t>Les voies proprioceptives sont parmi les premières à se mettre </a:t>
            </a:r>
            <a:r>
              <a:rPr lang="fr-FR" dirty="0" smtClean="0"/>
              <a:t>en </a:t>
            </a:r>
            <a:r>
              <a:rPr lang="fr-FR" dirty="0"/>
              <a:t>place chez l’embryon (4</a:t>
            </a:r>
            <a:r>
              <a:rPr lang="fr-FR" baseline="30000" dirty="0"/>
              <a:t>ème</a:t>
            </a:r>
            <a:r>
              <a:rPr lang="fr-FR" dirty="0"/>
              <a:t> et 5</a:t>
            </a:r>
            <a:r>
              <a:rPr lang="fr-FR" baseline="30000" dirty="0"/>
              <a:t>ème</a:t>
            </a:r>
            <a:r>
              <a:rPr lang="fr-FR" dirty="0"/>
              <a:t> semaines)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dirty="0" smtClean="0"/>
              <a:t>        A </a:t>
            </a:r>
            <a:r>
              <a:rPr lang="fr-FR" dirty="0"/>
              <a:t>7 mois de grossesse Mathis</a:t>
            </a:r>
          </a:p>
          <a:p>
            <a:pPr algn="l"/>
            <a:r>
              <a:rPr lang="fr-FR" dirty="0"/>
              <a:t>          </a:t>
            </a:r>
            <a:r>
              <a:rPr lang="fr-FR" dirty="0" smtClean="0"/>
              <a:t>       se </a:t>
            </a:r>
            <a:r>
              <a:rPr lang="fr-FR" dirty="0"/>
              <a:t>prépare déjà à la marche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dirty="0" smtClean="0"/>
              <a:t>Il </a:t>
            </a:r>
            <a:r>
              <a:rPr lang="fr-FR" dirty="0"/>
              <a:t>aura un réflexe archaïque de marche </a:t>
            </a:r>
          </a:p>
          <a:p>
            <a:pPr algn="l"/>
            <a:r>
              <a:rPr lang="fr-FR" dirty="0" smtClean="0"/>
              <a:t>         automatique </a:t>
            </a:r>
            <a:r>
              <a:rPr lang="fr-FR" dirty="0"/>
              <a:t>dès la naissance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dirty="0" smtClean="0"/>
              <a:t>    </a:t>
            </a:r>
            <a:r>
              <a:rPr lang="fr-FR" dirty="0" smtClean="0"/>
              <a:t>Le bébé marchera </a:t>
            </a:r>
            <a:r>
              <a:rPr lang="fr-FR" dirty="0"/>
              <a:t>vers </a:t>
            </a:r>
            <a:r>
              <a:rPr lang="fr-FR" b="1" dirty="0"/>
              <a:t>1 an </a:t>
            </a:r>
            <a:r>
              <a:rPr lang="fr-FR" dirty="0" smtClean="0"/>
              <a:t>  </a:t>
            </a:r>
          </a:p>
          <a:p>
            <a:pPr algn="l"/>
            <a:r>
              <a:rPr lang="fr-FR" dirty="0" smtClean="0"/>
              <a:t>             à 4 pattes puis sur 3 pattes puis  debout)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dirty="0" smtClean="0"/>
              <a:t>Il </a:t>
            </a:r>
            <a:r>
              <a:rPr lang="fr-FR" dirty="0"/>
              <a:t>affinera sa bipédie lentement (marche &gt;</a:t>
            </a:r>
          </a:p>
          <a:p>
            <a:pPr algn="l"/>
            <a:r>
              <a:rPr lang="fr-FR" dirty="0"/>
              <a:t>     course &gt; montée puis descente des escaliers &gt;</a:t>
            </a:r>
          </a:p>
          <a:p>
            <a:pPr algn="l"/>
            <a:r>
              <a:rPr lang="fr-FR" dirty="0"/>
              <a:t>     escalade)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FR" dirty="0"/>
              <a:t> Enfin sa bipédie sera </a:t>
            </a:r>
            <a:r>
              <a:rPr lang="fr-FR" dirty="0" smtClean="0"/>
              <a:t>aboutie et </a:t>
            </a:r>
            <a:r>
              <a:rPr lang="fr-FR" dirty="0"/>
              <a:t>parfaite à </a:t>
            </a:r>
            <a:r>
              <a:rPr lang="fr-FR" b="1" dirty="0"/>
              <a:t>6</a:t>
            </a:r>
            <a:r>
              <a:rPr lang="fr-FR" dirty="0"/>
              <a:t> - </a:t>
            </a:r>
            <a:r>
              <a:rPr lang="fr-FR" b="1" dirty="0"/>
              <a:t>7 ANS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dirty="0"/>
          </a:p>
          <a:p>
            <a:pPr algn="l"/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98383" y="196687"/>
            <a:ext cx="8466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rgbClr val="FFFF00"/>
                </a:solidFill>
              </a:rPr>
              <a:t>Notre orthostatisme est long à acquérir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432" y="1918528"/>
            <a:ext cx="2280314" cy="3885506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 flipV="1">
            <a:off x="5101392" y="2454441"/>
            <a:ext cx="1267230" cy="231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0864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29389" y="529389"/>
            <a:ext cx="8181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Notre régulation posturale est une fonction neurologique automatisée mais modulable par la volonté tout comme la respiration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15" y="3319242"/>
            <a:ext cx="3068361" cy="21909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41" y="3070834"/>
            <a:ext cx="4159930" cy="277415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89198" y="5601906"/>
            <a:ext cx="1696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Joana Hählen, Suisse</a:t>
            </a:r>
          </a:p>
        </p:txBody>
      </p:sp>
    </p:spTree>
    <p:extLst>
      <p:ext uri="{BB962C8B-B14F-4D97-AF65-F5344CB8AC3E}">
        <p14:creationId xmlns:p14="http://schemas.microsoft.com/office/powerpoint/2010/main" val="196682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685800" y="240625"/>
            <a:ext cx="7772400" cy="1508636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Comment tenir debout et se déplacer sans chuter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483079" y="2181498"/>
            <a:ext cx="8126083" cy="4749827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 Lire le sol avec ses soles plantaires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 Organiser ses trajectoires de déplacement grâce à une vison binoculaire performante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Analyser à chaque instant la position de sa tête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Stabiliser ou mobiliser sans déséquilibre un peu plus de 200 os grâce à 600 muscles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Gérer quelques millions d’informations neurologiques par seconde issues de capteurs multiples</a:t>
            </a:r>
          </a:p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2231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85800" y="-447643"/>
            <a:ext cx="7772400" cy="2387600"/>
          </a:xfrm>
        </p:spPr>
        <p:txBody>
          <a:bodyPr/>
          <a:lstStyle/>
          <a:p>
            <a:r>
              <a:rPr lang="fr-FR" altLang="fr-FR" b="1" dirty="0">
                <a:solidFill>
                  <a:srgbClr val="FFFF00"/>
                </a:solidFill>
              </a:rPr>
              <a:t>Nos capteurs posturaux</a:t>
            </a:r>
            <a:r>
              <a:rPr lang="fr-FR" altLang="fr-FR" b="1" dirty="0"/>
              <a:t/>
            </a:r>
            <a:br>
              <a:rPr lang="fr-FR" altLang="fr-FR" b="1" dirty="0"/>
            </a:b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685800" y="1190445"/>
            <a:ext cx="7315200" cy="507233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Les mécanorécepteurs du pied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Les rétines périphériques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Les vestibules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L’ensemble musculo-squelettique avec ses fuseaux neuromusculaires et ses  organes tendineux de Golgi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Des capteurs cutanés qui nous informent de notre géométrie corporelle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fr-FR" sz="3000" dirty="0"/>
              <a:t> Les voies spinocérébelleuses qui ’’surveillent’’ le mouvement</a:t>
            </a:r>
          </a:p>
        </p:txBody>
      </p:sp>
    </p:spTree>
    <p:extLst>
      <p:ext uri="{BB962C8B-B14F-4D97-AF65-F5344CB8AC3E}">
        <p14:creationId xmlns:p14="http://schemas.microsoft.com/office/powerpoint/2010/main" val="4052219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28650" y="175343"/>
            <a:ext cx="7886700" cy="1325563"/>
          </a:xfrm>
        </p:spPr>
        <p:txBody>
          <a:bodyPr/>
          <a:lstStyle/>
          <a:p>
            <a:pPr algn="ctr" eaLnBrk="1" hangingPunct="1"/>
            <a:r>
              <a:rPr lang="fr-FR" altLang="fr-FR" b="1" dirty="0">
                <a:solidFill>
                  <a:srgbClr val="FFFF00"/>
                </a:solidFill>
              </a:rPr>
              <a:t>Les pieds, capteurs essentiels du primate </a:t>
            </a:r>
            <a:r>
              <a:rPr lang="fr-FR" altLang="fr-FR" b="1" i="1" dirty="0">
                <a:solidFill>
                  <a:srgbClr val="FFFF00"/>
                </a:solidFill>
              </a:rPr>
              <a:t>Homo</a:t>
            </a:r>
            <a:r>
              <a:rPr lang="fr-FR" altLang="fr-FR" b="1" dirty="0">
                <a:solidFill>
                  <a:srgbClr val="FFFF00"/>
                </a:solidFill>
              </a:rPr>
              <a:t> </a:t>
            </a:r>
            <a:r>
              <a:rPr lang="fr-FR" altLang="fr-FR" b="1" i="1" dirty="0">
                <a:solidFill>
                  <a:srgbClr val="FFFF00"/>
                </a:solidFill>
              </a:rPr>
              <a:t>sapiens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72528" y="1825625"/>
            <a:ext cx="8833449" cy="4730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fr-FR" sz="3600" dirty="0"/>
              <a:t>Pour chaque activité spécialisée le pied ’’choisit’’ un chaussant qui facilite l’adaptation à l’environnement, de la semelle plombée du scaphandrier lourd à la ballerine de la danseuse</a:t>
            </a:r>
            <a:r>
              <a:rPr lang="fr-FR" altLang="fr-FR" sz="3200" dirty="0"/>
              <a:t>.</a:t>
            </a:r>
            <a:endParaRPr lang="fr-FR" sz="32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535" y="4061607"/>
            <a:ext cx="2563484" cy="25634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705" y="4066715"/>
            <a:ext cx="3152560" cy="25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88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2686</TotalTime>
  <Words>1302</Words>
  <Application>Microsoft Office PowerPoint</Application>
  <PresentationFormat>Affichage à l'écran (4:3)</PresentationFormat>
  <Paragraphs>160</Paragraphs>
  <Slides>26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Thème Office</vt:lpstr>
      <vt:lpstr>Acrobat Document</vt:lpstr>
      <vt:lpstr>Présentation PowerPoint</vt:lpstr>
      <vt:lpstr>Présentation PowerPoint</vt:lpstr>
      <vt:lpstr>                 Quelques repères</vt:lpstr>
      <vt:lpstr>La posture érigée bipède de l’Homme*</vt:lpstr>
      <vt:lpstr>Présentation PowerPoint</vt:lpstr>
      <vt:lpstr>Présentation PowerPoint</vt:lpstr>
      <vt:lpstr>Comment tenir debout et se déplacer sans chuter</vt:lpstr>
      <vt:lpstr>Nos capteurs posturaux </vt:lpstr>
      <vt:lpstr>Les pieds, capteurs essentiels du primate Homo sapiens</vt:lpstr>
      <vt:lpstr>Il suffit de se promener dans un magasin de sport pour entrevoir la diversité des chaussures ou chaussons qui au premier coup d’œil affirme leur spécialité </vt:lpstr>
      <vt:lpstr>Les mécanorécepteurs plantaires  deviennent muets sur un sol mou</vt:lpstr>
      <vt:lpstr>      Les rétines périphériques</vt:lpstr>
      <vt:lpstr>   Effet  d’une perturbation  de l’équilibre podal  la pelote du statokinésigramme se  superpose au nuage d’impacts</vt:lpstr>
      <vt:lpstr>L’ensemble musculo-squelettique</vt:lpstr>
      <vt:lpstr>3 types de muscles striés *       - les  posturaux, toniques          - les volontaires, phasiques              - les mixtes, ils n’ont pas tous le même goût !!</vt:lpstr>
      <vt:lpstr>Pour obtenir un geste rapide, fluide et efficace la contraction du muscle ‘’volontaire‘’ doit s’accompagner du travail de petits muscles ‘’non-conscients‘’ qui peaufinent la trajectoire*</vt:lpstr>
      <vt:lpstr>Un mouvement efficace même parfaitement commandé ne peut se réaliser que s’il est parfaitement contrôlé</vt:lpstr>
      <vt:lpstr>Un mot de remerciement à Pierre Rabischong qui nous révéla le  rôle du revêtement cutané dans la notion de schéma corporel</vt:lpstr>
      <vt:lpstr>   Restons un instant sur la peau !</vt:lpstr>
      <vt:lpstr>Il faut parfois connaître son sens préférentiel de rotation des ceintures pour atteindre le podium</vt:lpstr>
      <vt:lpstr>Un petit mot sur l’occlusion dentaire </vt:lpstr>
      <vt:lpstr> </vt:lpstr>
      <vt:lpstr>Proprioception ….mais encore</vt:lpstr>
      <vt:lpstr>A propos du vieillissement </vt:lpstr>
      <vt:lpstr>Présentation PowerPoint</vt:lpstr>
      <vt:lpstr>Au total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gerardhatesse@outlook.fr</dc:creator>
  <cp:lastModifiedBy>gerardhatesse@outlook.fr</cp:lastModifiedBy>
  <cp:revision>94</cp:revision>
  <dcterms:created xsi:type="dcterms:W3CDTF">2024-01-18T09:44:26Z</dcterms:created>
  <dcterms:modified xsi:type="dcterms:W3CDTF">2024-05-31T13:09:39Z</dcterms:modified>
</cp:coreProperties>
</file>